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9144000" cy="6858000" type="screen4x3"/>
  <p:notesSz cx="6858000" cy="9144000"/>
  <p:embeddedFontLst>
    <p:embeddedFont>
      <p:font typeface="ＭＳ Ｐゴシック" panose="020B0600070205080204" pitchFamily="34" charset="-128"/>
      <p:regular r:id="rId23"/>
    </p:embeddedFont>
    <p:embeddedFont>
      <p:font typeface="Helvetica Neue" panose="02000503000000020004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東松一真" initials="" lastIdx="1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4c5aa6ba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4c5aa6ba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f6a69221cfba61c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f6a69221cfba61c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f6a69221cfba61c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f6a69221cfba61c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4f9b07d2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4f9b07d2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abd9eeddd8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abd9eeddd8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bd9eeddd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abd9eeddd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b4f9b07d20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b4f9b07d20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bd9eeddd8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bd9eeddd8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bf0b24a7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abf0b24a7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bf0b24a72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abf0b24a72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975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f6a69221cfba61c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f6a69221cfba61c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f6a69221cfba61c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f6a69221cfba61c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f6a69221cfba61c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f6a69221cfba61c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b4c5aa6ba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b4c5aa6ba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bf0b24a7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abf0b24a7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b4f9b07d20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b4f9b07d20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4c5aa6ba1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4c5aa6ba1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4c5aa6ba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4c5aa6ba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b4c5aa6ba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b4c5aa6ba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スライド" type="title">
  <p:cSld name="TITL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2" descr="090807_soka_ppt_en_bl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7938"/>
            <a:ext cx="9144000" cy="686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2" descr="090807_soka_ppt_en_bl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65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2" descr="090807_soka_ppt_en_bl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65938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"/>
          <p:cNvSpPr txBox="1">
            <a:spLocks noGrp="1"/>
          </p:cNvSpPr>
          <p:nvPr>
            <p:ph type="ctrTitle"/>
          </p:nvPr>
        </p:nvSpPr>
        <p:spPr>
          <a:xfrm>
            <a:off x="611188" y="2889250"/>
            <a:ext cx="82821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i="0" u="none" strike="noStrike" cap="none">
                <a:solidFill>
                  <a:srgbClr val="FA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"/>
          <p:cNvSpPr txBox="1">
            <a:spLocks noGrp="1"/>
          </p:cNvSpPr>
          <p:nvPr>
            <p:ph type="subTitle" idx="1"/>
          </p:nvPr>
        </p:nvSpPr>
        <p:spPr>
          <a:xfrm>
            <a:off x="611560" y="5301208"/>
            <a:ext cx="82740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lvl="0" algn="r">
              <a:spcBef>
                <a:spcPts val="480"/>
              </a:spcBef>
              <a:spcAft>
                <a:spcPts val="0"/>
              </a:spcAft>
              <a:buSzPts val="1400"/>
              <a:buNone/>
              <a:defRPr sz="2400" b="1">
                <a:solidFill>
                  <a:srgbClr val="FAFFFF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目次">
  <p:cSld name="1_目次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1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 txBox="1">
            <a:spLocks noGrp="1"/>
          </p:cNvSpPr>
          <p:nvPr>
            <p:ph type="body" idx="1"/>
          </p:nvPr>
        </p:nvSpPr>
        <p:spPr>
          <a:xfrm>
            <a:off x="755576" y="1412776"/>
            <a:ext cx="7776900" cy="42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>
                <a:solidFill>
                  <a:schemeClr val="dk1"/>
                </a:solidFill>
              </a:defRPr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marL="2743200" lvl="5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title"/>
          </p:nvPr>
        </p:nvSpPr>
        <p:spPr>
          <a:xfrm>
            <a:off x="755576" y="260648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エンド　スライド2">
  <p:cSld name="エンド　スライド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2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エンド　スライド3">
  <p:cSld name="エンド　スライド3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3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3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エンド　スライド1">
  <p:cSld name="1_エンド　スライド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4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エンド　スライド2">
  <p:cSld name="1_エンド　スライド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 descr="1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エンド　スライド3">
  <p:cSld name="1_エンド　スライド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6" descr="ppt_b_jp_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588"/>
            <a:ext cx="9144000" cy="685958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>
  <p:cSld name="タイトルとコンテンツ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◆"/>
              <a:defRPr sz="3200">
                <a:solidFill>
                  <a:schemeClr val="dk1"/>
                </a:solidFill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●"/>
              <a:defRPr sz="2400">
                <a:solidFill>
                  <a:schemeClr val="dk1"/>
                </a:solidFill>
              </a:defRPr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  <a:defRPr sz="2400" b="0">
                <a:solidFill>
                  <a:schemeClr val="dk1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エンド　スライド1">
  <p:cSld name="エンド　スライド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4" descr="ppt_b_en_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958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4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セクション見出し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/>
          </a:p>
        </p:txBody>
      </p:sp>
      <p:sp>
        <p:nvSpPr>
          <p:cNvPr id="61" name="Google Shape;61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 sz="3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 sz="3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 sz="3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 sz="3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5"/>
          <p:cNvSpPr txBox="1"/>
          <p:nvPr/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マスタ タイトルの書式設定</a:t>
            </a:r>
            <a:endParaRPr sz="32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>
  <p:cSld name="2 つのコンテンツ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>
            <a:spLocks noGrp="1"/>
          </p:cNvSpPr>
          <p:nvPr>
            <p:ph type="body" idx="1"/>
          </p:nvPr>
        </p:nvSpPr>
        <p:spPr>
          <a:xfrm>
            <a:off x="755650" y="1160463"/>
            <a:ext cx="4027500" cy="52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body" idx="2"/>
          </p:nvPr>
        </p:nvSpPr>
        <p:spPr>
          <a:xfrm>
            <a:off x="4935538" y="1160463"/>
            <a:ext cx="4029000" cy="52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>
  <p:cSld name="比較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1400"/>
              <a:buNone/>
              <a:defRPr sz="2800"/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560"/>
              </a:spcBef>
              <a:spcAft>
                <a:spcPts val="0"/>
              </a:spcAft>
              <a:buSzPts val="1400"/>
              <a:buNone/>
              <a:defRPr sz="2800"/>
            </a:lvl1pPr>
            <a:lvl2pPr marL="914400" lvl="1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4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コンテンツ">
  <p:cSld name="タイトル付きのコンテンツ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>
            <a:spLocks noGrp="1"/>
          </p:cNvSpPr>
          <p:nvPr>
            <p:ph type="body" idx="1"/>
          </p:nvPr>
        </p:nvSpPr>
        <p:spPr>
          <a:xfrm>
            <a:off x="3707904" y="1148807"/>
            <a:ext cx="5111700" cy="49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640"/>
              </a:spcBef>
              <a:spcAft>
                <a:spcPts val="0"/>
              </a:spcAft>
              <a:buSzPts val="1400"/>
              <a:buNone/>
              <a:defRPr sz="3200"/>
            </a:lvl1pPr>
            <a:lvl2pPr marL="914400" lvl="1" indent="-228600" algn="l">
              <a:spcBef>
                <a:spcPts val="560"/>
              </a:spcBef>
              <a:spcAft>
                <a:spcPts val="0"/>
              </a:spcAft>
              <a:buSzPts val="1400"/>
              <a:buNone/>
              <a:defRPr sz="2800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5pPr>
            <a:lvl6pPr marL="2743200" lvl="5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6pPr>
            <a:lvl7pPr marL="3200400" lvl="6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7pPr>
            <a:lvl8pPr marL="3657600" lvl="7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8pPr>
            <a:lvl9pPr marL="4114800" lvl="8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body" idx="2"/>
          </p:nvPr>
        </p:nvSpPr>
        <p:spPr>
          <a:xfrm>
            <a:off x="611560" y="1124744"/>
            <a:ext cx="3008400" cy="50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8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図">
  <p:cSld name="タイトル付きの図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>
            <a:spLocks noGrp="1"/>
          </p:cNvSpPr>
          <p:nvPr>
            <p:ph type="pic" idx="2"/>
          </p:nvPr>
        </p:nvSpPr>
        <p:spPr>
          <a:xfrm>
            <a:off x="1835696" y="1052736"/>
            <a:ext cx="5486400" cy="42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1848435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>
  <p:cSld name="タイトルと縦書きテキスト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 txBox="1">
            <a:spLocks noGrp="1"/>
          </p:cNvSpPr>
          <p:nvPr>
            <p:ph type="body" idx="1"/>
          </p:nvPr>
        </p:nvSpPr>
        <p:spPr>
          <a:xfrm rot="5400000">
            <a:off x="2249563" y="-333387"/>
            <a:ext cx="5221200" cy="82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10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lvl="0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5650" y="1160463"/>
            <a:ext cx="8208900" cy="52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64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8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6337300"/>
            <a:ext cx="6111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720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5111750" y="6281738"/>
            <a:ext cx="4032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pic>
        <p:nvPicPr>
          <p:cNvPr id="10" name="Google Shape;10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/>
          <p:nvPr/>
        </p:nvSpPr>
        <p:spPr>
          <a:xfrm>
            <a:off x="755650" y="6597650"/>
            <a:ext cx="28083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" name="Google Shape;13;p1"/>
          <p:cNvSpPr/>
          <p:nvPr/>
        </p:nvSpPr>
        <p:spPr>
          <a:xfrm>
            <a:off x="6084888" y="6597650"/>
            <a:ext cx="28083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684213" y="6381750"/>
            <a:ext cx="8459700" cy="476100"/>
          </a:xfrm>
          <a:prstGeom prst="rect">
            <a:avLst/>
          </a:prstGeom>
          <a:solidFill>
            <a:srgbClr val="00377D"/>
          </a:solidFill>
          <a:ln w="9525" cap="flat" cmpd="sng">
            <a:solidFill>
              <a:srgbClr val="0446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5111750" y="6281738"/>
            <a:ext cx="4032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pic>
        <p:nvPicPr>
          <p:cNvPr id="18" name="Google Shape;18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"/>
          <p:cNvSpPr/>
          <p:nvPr/>
        </p:nvSpPr>
        <p:spPr>
          <a:xfrm>
            <a:off x="684213" y="6381750"/>
            <a:ext cx="8459700" cy="476100"/>
          </a:xfrm>
          <a:prstGeom prst="rect">
            <a:avLst/>
          </a:prstGeom>
          <a:solidFill>
            <a:srgbClr val="00377D"/>
          </a:solidFill>
          <a:ln w="9525" cap="flat" cmpd="sng">
            <a:solidFill>
              <a:srgbClr val="0446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"/>
          <p:cNvSpPr/>
          <p:nvPr/>
        </p:nvSpPr>
        <p:spPr>
          <a:xfrm>
            <a:off x="5111750" y="6281738"/>
            <a:ext cx="4032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pic>
        <p:nvPicPr>
          <p:cNvPr id="23" name="Google Shape;23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"/>
          <p:cNvSpPr/>
          <p:nvPr/>
        </p:nvSpPr>
        <p:spPr>
          <a:xfrm>
            <a:off x="684213" y="6381750"/>
            <a:ext cx="8459700" cy="476100"/>
          </a:xfrm>
          <a:prstGeom prst="rect">
            <a:avLst/>
          </a:prstGeom>
          <a:solidFill>
            <a:srgbClr val="00377D"/>
          </a:solidFill>
          <a:ln w="9525" cap="flat" cmpd="sng">
            <a:solidFill>
              <a:srgbClr val="0446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"/>
          <p:cNvSpPr/>
          <p:nvPr/>
        </p:nvSpPr>
        <p:spPr>
          <a:xfrm>
            <a:off x="5111750" y="6281738"/>
            <a:ext cx="4032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pic>
        <p:nvPicPr>
          <p:cNvPr id="28" name="Google Shape;28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"/>
          <p:cNvSpPr/>
          <p:nvPr/>
        </p:nvSpPr>
        <p:spPr>
          <a:xfrm>
            <a:off x="684213" y="6381750"/>
            <a:ext cx="8459700" cy="476100"/>
          </a:xfrm>
          <a:prstGeom prst="rect">
            <a:avLst/>
          </a:prstGeom>
          <a:solidFill>
            <a:srgbClr val="00377D"/>
          </a:solidFill>
          <a:ln w="9525" cap="flat" cmpd="sng">
            <a:solidFill>
              <a:srgbClr val="0446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5111750" y="6281738"/>
            <a:ext cx="4032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b="0" i="0" u="none" strike="noStrike" cap="none">
                <a:solidFill>
                  <a:srgbClr val="10596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Copyright © 1973-2009 SOKA University  All rights reserved. </a:t>
            </a:r>
            <a:endParaRPr/>
          </a:p>
        </p:txBody>
      </p:sp>
      <p:pic>
        <p:nvPicPr>
          <p:cNvPr id="33" name="Google Shape;33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"/>
          <p:cNvSpPr/>
          <p:nvPr/>
        </p:nvSpPr>
        <p:spPr>
          <a:xfrm>
            <a:off x="684213" y="6381750"/>
            <a:ext cx="8459700" cy="476100"/>
          </a:xfrm>
          <a:prstGeom prst="rect">
            <a:avLst/>
          </a:prstGeom>
          <a:solidFill>
            <a:srgbClr val="00377D"/>
          </a:solidFill>
          <a:ln w="9525" cap="flat" cmpd="sng">
            <a:solidFill>
              <a:srgbClr val="0446A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Google Shape;37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1" descr="ppt_body_en"/>
          <p:cNvPicPr preferRelativeResize="0"/>
          <p:nvPr/>
        </p:nvPicPr>
        <p:blipFill rotWithShape="1">
          <a:blip r:embed="rId17">
            <a:alphaModFix/>
          </a:blip>
          <a:srcRect t="6786" r="2176"/>
          <a:stretch/>
        </p:blipFill>
        <p:spPr>
          <a:xfrm>
            <a:off x="576263" y="0"/>
            <a:ext cx="8567739" cy="1112838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"/>
          <p:cNvSpPr/>
          <p:nvPr/>
        </p:nvSpPr>
        <p:spPr>
          <a:xfrm>
            <a:off x="755650" y="6597650"/>
            <a:ext cx="2808300" cy="2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720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6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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>
            <a:spLocks noGrp="1"/>
          </p:cNvSpPr>
          <p:nvPr>
            <p:ph type="ctrTitle"/>
          </p:nvPr>
        </p:nvSpPr>
        <p:spPr>
          <a:xfrm>
            <a:off x="611188" y="2889250"/>
            <a:ext cx="8282100" cy="147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ソフトウェア演習C</a:t>
            </a:r>
            <a:endParaRPr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 開発報告 </a:t>
            </a:r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1"/>
          </p:nvPr>
        </p:nvSpPr>
        <p:spPr>
          <a:xfrm>
            <a:off x="611560" y="5301208"/>
            <a:ext cx="8274000" cy="12960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ja"/>
              <a:t>チーム名：NTT(グループ３)</a:t>
            </a:r>
            <a:endParaRPr/>
          </a:p>
          <a:p>
            <a:pPr marL="0" lvl="0" indent="0" algn="r" rtl="0">
              <a:spcBef>
                <a:spcPts val="480"/>
              </a:spcBef>
              <a:spcAft>
                <a:spcPts val="0"/>
              </a:spcAft>
              <a:buNone/>
            </a:pPr>
            <a:r>
              <a:rPr lang="ja"/>
              <a:t>仁平・田中・東松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開発計画・スケジュール</a:t>
            </a:r>
            <a:endParaRPr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49" y="1189063"/>
            <a:ext cx="7980800" cy="5248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6"/>
          <p:cNvPicPr preferRelativeResize="0"/>
          <p:nvPr/>
        </p:nvPicPr>
        <p:blipFill rotWithShape="1">
          <a:blip r:embed="rId3">
            <a:alphaModFix/>
          </a:blip>
          <a:srcRect r="69112" b="56209"/>
          <a:stretch/>
        </p:blipFill>
        <p:spPr>
          <a:xfrm>
            <a:off x="4703650" y="2333150"/>
            <a:ext cx="3865851" cy="3604374"/>
          </a:xfrm>
          <a:prstGeom prst="rect">
            <a:avLst/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4" name="Google Shape;214;p26"/>
          <p:cNvSpPr/>
          <p:nvPr/>
        </p:nvSpPr>
        <p:spPr>
          <a:xfrm>
            <a:off x="505875" y="1310950"/>
            <a:ext cx="2082600" cy="1813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" name="Google Shape;215;p26"/>
          <p:cNvCxnSpPr>
            <a:stCxn id="214" idx="3"/>
            <a:endCxn id="213" idx="1"/>
          </p:cNvCxnSpPr>
          <p:nvPr/>
        </p:nvCxnSpPr>
        <p:spPr>
          <a:xfrm>
            <a:off x="2588475" y="2217550"/>
            <a:ext cx="2115300" cy="1917900"/>
          </a:xfrm>
          <a:prstGeom prst="straightConnector1">
            <a:avLst/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" name="Google Shape;216;p26"/>
          <p:cNvSpPr/>
          <p:nvPr/>
        </p:nvSpPr>
        <p:spPr>
          <a:xfrm>
            <a:off x="4787425" y="3124150"/>
            <a:ext cx="909600" cy="75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592075" y="4799525"/>
            <a:ext cx="5484900" cy="12087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>
                <a:solidFill>
                  <a:srgbClr val="FF5621"/>
                </a:solidFill>
              </a:rPr>
              <a:t>開発環境</a:t>
            </a:r>
            <a:endParaRPr sz="2400" b="1">
              <a:solidFill>
                <a:srgbClr val="FF562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>
                <a:solidFill>
                  <a:srgbClr val="FF5621"/>
                </a:solidFill>
              </a:rPr>
              <a:t>Docker・GitHub・Slack・Drive</a:t>
            </a:r>
            <a:endParaRPr sz="2400" b="1">
              <a:solidFill>
                <a:srgbClr val="FF562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/>
              <a:t>■開発した基本機能</a:t>
            </a:r>
            <a:endParaRPr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7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基本機能</a:t>
            </a: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1037350" y="2143850"/>
            <a:ext cx="3042900" cy="38727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3200">
                <a:solidFill>
                  <a:schemeClr val="dk1"/>
                </a:solidFill>
              </a:rPr>
              <a:t>　開発担当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3000">
                <a:solidFill>
                  <a:schemeClr val="dk1"/>
                </a:solidFill>
              </a:rPr>
              <a:t>・st_ana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3000">
                <a:solidFill>
                  <a:schemeClr val="dk1"/>
                </a:solidFill>
              </a:rPr>
              <a:t>・next_state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3000">
                <a:solidFill>
                  <a:schemeClr val="dk1"/>
                </a:solidFill>
              </a:rPr>
              <a:t>・task12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3000">
                <a:solidFill>
                  <a:schemeClr val="dk1"/>
                </a:solidFill>
              </a:rPr>
              <a:t>・task04</a:t>
            </a:r>
            <a:endParaRPr sz="1200"/>
          </a:p>
        </p:txBody>
      </p:sp>
      <p:sp>
        <p:nvSpPr>
          <p:cNvPr id="225" name="Google Shape;225;p27"/>
          <p:cNvSpPr/>
          <p:nvPr/>
        </p:nvSpPr>
        <p:spPr>
          <a:xfrm>
            <a:off x="4958775" y="2143850"/>
            <a:ext cx="3042900" cy="38727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3200">
                <a:solidFill>
                  <a:schemeClr val="dk1"/>
                </a:solidFill>
              </a:rPr>
              <a:t>     +α開発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3000">
                <a:solidFill>
                  <a:schemeClr val="dk1"/>
                </a:solidFill>
              </a:rPr>
              <a:t>・input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3000">
                <a:solidFill>
                  <a:schemeClr val="dk1"/>
                </a:solidFill>
              </a:rPr>
              <a:t>・task23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3000">
                <a:solidFill>
                  <a:schemeClr val="dk1"/>
                </a:solidFill>
              </a:rPr>
              <a:t>・task30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/>
          <p:nvPr/>
        </p:nvSpPr>
        <p:spPr>
          <a:xfrm>
            <a:off x="1129425" y="2035025"/>
            <a:ext cx="7191000" cy="3927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8"/>
          <p:cNvSpPr txBox="1">
            <a:spLocks noGrp="1"/>
          </p:cNvSpPr>
          <p:nvPr>
            <p:ph type="body" idx="1"/>
          </p:nvPr>
        </p:nvSpPr>
        <p:spPr>
          <a:xfrm>
            <a:off x="755650" y="1206125"/>
            <a:ext cx="7191000" cy="6726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b="1"/>
              <a:t>①削減できた通話料金コストの表示</a:t>
            </a:r>
            <a:endParaRPr b="1"/>
          </a:p>
        </p:txBody>
      </p:sp>
      <p:sp>
        <p:nvSpPr>
          <p:cNvPr id="232" name="Google Shape;232;p28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追加機能紹介</a:t>
            </a:r>
            <a:endParaRPr/>
          </a:p>
        </p:txBody>
      </p:sp>
      <p:sp>
        <p:nvSpPr>
          <p:cNvPr id="233" name="Google Shape;233;p28"/>
          <p:cNvSpPr txBox="1"/>
          <p:nvPr/>
        </p:nvSpPr>
        <p:spPr>
          <a:xfrm>
            <a:off x="333450" y="6021075"/>
            <a:ext cx="84771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/>
              <a:t>料金は2秒1円で計算（参考softbank:21円/30秒）</a:t>
            </a:r>
            <a:endParaRPr sz="2900"/>
          </a:p>
        </p:txBody>
      </p:sp>
      <p:grpSp>
        <p:nvGrpSpPr>
          <p:cNvPr id="234" name="Google Shape;234;p28"/>
          <p:cNvGrpSpPr/>
          <p:nvPr/>
        </p:nvGrpSpPr>
        <p:grpSpPr>
          <a:xfrm>
            <a:off x="1447430" y="2099927"/>
            <a:ext cx="6411955" cy="3622890"/>
            <a:chOff x="548875" y="1220925"/>
            <a:chExt cx="7989975" cy="4669275"/>
          </a:xfrm>
        </p:grpSpPr>
        <p:sp>
          <p:nvSpPr>
            <p:cNvPr id="235" name="Google Shape;235;p28"/>
            <p:cNvSpPr txBox="1"/>
            <p:nvPr/>
          </p:nvSpPr>
          <p:spPr>
            <a:xfrm>
              <a:off x="548875" y="1220925"/>
              <a:ext cx="3021600" cy="75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2100" b="1"/>
                <a:t>▶ 電話交換機とは</a:t>
              </a:r>
              <a:endParaRPr sz="2100" b="1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100"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5207950" y="2099800"/>
              <a:ext cx="3330900" cy="804300"/>
            </a:xfrm>
            <a:prstGeom prst="foldedCorner">
              <a:avLst>
                <a:gd name="adj" fmla="val 39733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600"/>
                <a:t>会社などのビジネスで利用</a:t>
              </a:r>
              <a:endParaRPr sz="1600"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5207950" y="3592850"/>
              <a:ext cx="3330900" cy="804300"/>
            </a:xfrm>
            <a:prstGeom prst="foldedCorner">
              <a:avLst>
                <a:gd name="adj" fmla="val 39733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600"/>
                <a:t>短い番号で電話を掛ける</a:t>
              </a:r>
              <a:endParaRPr sz="1600"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5207950" y="5085900"/>
              <a:ext cx="3330900" cy="804300"/>
            </a:xfrm>
            <a:prstGeom prst="foldedCorner">
              <a:avLst>
                <a:gd name="adj" fmla="val 39733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ja" sz="1600" b="1">
                  <a:solidFill>
                    <a:srgbClr val="FF0000"/>
                  </a:solidFill>
                </a:rPr>
                <a:t>電話にかかる費用を削減</a:t>
              </a:r>
              <a:endParaRPr sz="1600" b="1">
                <a:solidFill>
                  <a:srgbClr val="FF0000"/>
                </a:solidFill>
              </a:endParaRPr>
            </a:p>
          </p:txBody>
        </p:sp>
        <p:pic>
          <p:nvPicPr>
            <p:cNvPr id="239" name="Google Shape;239;p28"/>
            <p:cNvPicPr preferRelativeResize="0"/>
            <p:nvPr/>
          </p:nvPicPr>
          <p:blipFill rotWithShape="1">
            <a:blip r:embed="rId3">
              <a:alphaModFix/>
            </a:blip>
            <a:srcRect l="53382" t="54118" r="-4" b="5542"/>
            <a:stretch/>
          </p:blipFill>
          <p:spPr>
            <a:xfrm>
              <a:off x="831735" y="2261729"/>
              <a:ext cx="3686760" cy="3582276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9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3.mp4" descr="3.mp4">
            <a:hlinkClick r:id="" action="ppaction://media"/>
            <a:extLst>
              <a:ext uri="{FF2B5EF4-FFF2-40B4-BE49-F238E27FC236}">
                <a16:creationId xmlns:a16="http://schemas.microsoft.com/office/drawing/2014/main" id="{2040B2BD-CD76-C142-A38C-F885D2C750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/>
              <a:t>　</a:t>
            </a:r>
            <a:r>
              <a:rPr lang="ja" b="1"/>
              <a:t>②着信履歴機能</a:t>
            </a:r>
            <a:endParaRPr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800"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2800"/>
              <a:t>▪️現状と導入後のメリット</a:t>
            </a:r>
            <a:endParaRPr sz="28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2300"/>
              <a:t>・着信後、あとから端末・時間帯の確認ができない</a:t>
            </a:r>
            <a:endParaRPr sz="23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500"/>
          </a:p>
          <a:p>
            <a:pPr marL="914400" lvl="0" indent="457200" algn="l" rtl="0">
              <a:spcBef>
                <a:spcPts val="640"/>
              </a:spcBef>
              <a:spcAft>
                <a:spcPts val="0"/>
              </a:spcAft>
              <a:buNone/>
            </a:pPr>
            <a:endParaRPr sz="25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300"/>
              <a:t>・不在着信は全く知ることができなかった。</a:t>
            </a:r>
            <a:endParaRPr sz="2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>
                <a:solidFill>
                  <a:srgbClr val="FF0000"/>
                </a:solidFill>
              </a:rPr>
              <a:t>。</a:t>
            </a:r>
            <a:endParaRPr sz="25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3100"/>
          </a:p>
        </p:txBody>
      </p:sp>
      <p:sp>
        <p:nvSpPr>
          <p:cNvPr id="252" name="Google Shape;252;p30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追加機能紹介</a:t>
            </a: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1505900" y="3051150"/>
            <a:ext cx="6792900" cy="755700"/>
          </a:xfrm>
          <a:prstGeom prst="horizontalScrol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2500" b="1" dirty="0">
                <a:solidFill>
                  <a:srgbClr val="FF0000"/>
                </a:solidFill>
                <a:latin typeface="+mj-ea"/>
                <a:ea typeface="+mj-ea"/>
                <a:cs typeface="Helvetica Neue"/>
                <a:sym typeface="Helvetica Neue"/>
              </a:rPr>
              <a:t>いつ、何時に着信が来たのか確認できる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54" name="Google Shape;254;p30"/>
          <p:cNvSpPr/>
          <p:nvPr/>
        </p:nvSpPr>
        <p:spPr>
          <a:xfrm>
            <a:off x="1505975" y="4864000"/>
            <a:ext cx="6792900" cy="755700"/>
          </a:xfrm>
          <a:prstGeom prst="horizontalScroll">
            <a:avLst>
              <a:gd name="adj" fmla="val 1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>
                <a:solidFill>
                  <a:srgbClr val="FF0000"/>
                </a:solidFill>
              </a:rPr>
              <a:t>不在時に着信が来ていたと知ることが出来る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/>
              <a:t>　</a:t>
            </a:r>
            <a:r>
              <a:rPr lang="ja" b="1"/>
              <a:t>②着信履歴機能</a:t>
            </a: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/>
              <a:t>▪️</a:t>
            </a:r>
            <a:r>
              <a:rPr lang="ja" sz="2800">
                <a:latin typeface="Helvetica Neue"/>
                <a:ea typeface="Helvetica Neue"/>
                <a:cs typeface="Helvetica Neue"/>
                <a:sym typeface="Helvetica Neue"/>
              </a:rPr>
              <a:t>機能概要</a:t>
            </a:r>
            <a:endParaRPr sz="2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>
                <a:latin typeface="Helvetica Neue"/>
                <a:ea typeface="Helvetica Neue"/>
                <a:cs typeface="Helvetica Neue"/>
                <a:sym typeface="Helvetica Neue"/>
              </a:rPr>
              <a:t>　　・端末番号を選ぶときに「５」を指定し、そこから　　　　選択した端末の着信履歴を参照できる。</a:t>
            </a:r>
            <a:endParaRPr sz="2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　　・端末１台につき最新３件までの着信・不在着信を　　　　色別に表示。</a:t>
            </a: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		</a:t>
            </a:r>
            <a:endParaRPr sz="250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1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3100"/>
          </a:p>
        </p:txBody>
      </p:sp>
      <p:sp>
        <p:nvSpPr>
          <p:cNvPr id="260" name="Google Shape;260;p31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追加機能紹介</a:t>
            </a:r>
            <a:endParaRPr/>
          </a:p>
        </p:txBody>
      </p:sp>
      <p:sp>
        <p:nvSpPr>
          <p:cNvPr id="261" name="Google Shape;261;p31"/>
          <p:cNvSpPr/>
          <p:nvPr/>
        </p:nvSpPr>
        <p:spPr>
          <a:xfrm>
            <a:off x="1004550" y="4668050"/>
            <a:ext cx="7422900" cy="1210200"/>
          </a:xfrm>
          <a:prstGeom prst="wedgeRectCallout">
            <a:avLst>
              <a:gd name="adj1" fmla="val -19943"/>
              <a:gd name="adj2" fmla="val 49403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300">
                <a:solidFill>
                  <a:srgbClr val="0000FF"/>
                </a:solidFill>
              </a:rPr>
              <a:t>　着信(相手が電話に出た時)　　　→　青文字</a:t>
            </a:r>
            <a:endParaRPr sz="230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300">
                <a:solidFill>
                  <a:srgbClr val="FF0000"/>
                </a:solidFill>
              </a:rPr>
              <a:t>　不在着信(電話に出なかった時)　→　赤文字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/>
              <a:t>　</a:t>
            </a:r>
            <a:r>
              <a:rPr lang="ja" b="1"/>
              <a:t>②着信履歴機能</a:t>
            </a:r>
            <a:endParaRPr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800"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sz="2800"/>
              <a:t>▪️仕様</a:t>
            </a:r>
            <a:endParaRPr sz="2800"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300">
                <a:latin typeface="Helvetica Neue"/>
                <a:ea typeface="Helvetica Neue"/>
                <a:cs typeface="Helvetica Neue"/>
                <a:sym typeface="Helvetica Neue"/>
              </a:rPr>
              <a:t>・状態S1~S2の遷移時①に「</a:t>
            </a:r>
            <a:r>
              <a:rPr lang="ja" sz="2300" b="1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不在着信履歴</a:t>
            </a:r>
            <a:r>
              <a:rPr lang="ja" sz="2300">
                <a:latin typeface="Helvetica Neue"/>
                <a:ea typeface="Helvetica Neue"/>
                <a:cs typeface="Helvetica Neue"/>
                <a:sym typeface="Helvetica Neue"/>
              </a:rPr>
              <a:t>」を記録、   </a:t>
            </a:r>
            <a:endParaRPr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300">
                <a:latin typeface="Helvetica Neue"/>
                <a:ea typeface="Helvetica Neue"/>
                <a:cs typeface="Helvetica Neue"/>
                <a:sym typeface="Helvetica Neue"/>
              </a:rPr>
              <a:t>　　   状態S２~S3の遷移時②に「</a:t>
            </a:r>
            <a:r>
              <a:rPr lang="ja" sz="2300" b="1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着信履歴</a:t>
            </a:r>
            <a:r>
              <a:rPr lang="ja" sz="2300">
                <a:latin typeface="Helvetica Neue"/>
                <a:ea typeface="Helvetica Neue"/>
                <a:cs typeface="Helvetica Neue"/>
                <a:sym typeface="Helvetica Neue"/>
              </a:rPr>
              <a:t>」として上書き。</a:t>
            </a:r>
            <a:endParaRPr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300"/>
              <a:t>・４件目以降は、最も古い履歴を消去して登録していく。</a:t>
            </a:r>
            <a:endParaRPr sz="23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8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1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3100"/>
          </a:p>
        </p:txBody>
      </p:sp>
      <p:sp>
        <p:nvSpPr>
          <p:cNvPr id="267" name="Google Shape;267;p32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追加機能紹介</a:t>
            </a:r>
            <a:endParaRPr/>
          </a:p>
        </p:txBody>
      </p:sp>
      <p:pic>
        <p:nvPicPr>
          <p:cNvPr id="268" name="Google Shape;2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600" y="3875225"/>
            <a:ext cx="3341100" cy="239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2"/>
          <p:cNvSpPr txBox="1"/>
          <p:nvPr/>
        </p:nvSpPr>
        <p:spPr>
          <a:xfrm>
            <a:off x="5497925" y="5832175"/>
            <a:ext cx="2691900" cy="4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100"/>
              <a:t>＊状態遷移図より一部抜粋</a:t>
            </a:r>
            <a:endParaRPr sz="11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着信履歴　デモ.mp4" descr="着信履歴　デモ.mp4">
            <a:hlinkClick r:id="" action="ppaction://media"/>
            <a:extLst>
              <a:ext uri="{FF2B5EF4-FFF2-40B4-BE49-F238E27FC236}">
                <a16:creationId xmlns:a16="http://schemas.microsoft.com/office/drawing/2014/main" id="{82936A17-1C06-CF4B-9F3B-1AEFB514FD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 dirty="0"/>
              <a:t>■開発環境の構築・共通化</a:t>
            </a:r>
            <a:endParaRPr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 b="1" dirty="0"/>
              <a:t>WHY</a:t>
            </a:r>
            <a:r>
              <a:rPr lang="ja" sz="2400" dirty="0"/>
              <a:t>：開発者がコードを書くことに集中する</a:t>
            </a: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 dirty="0"/>
              <a:t>　　　 継続的に機能開発 / 修正しやすくする</a:t>
            </a:r>
            <a:endParaRPr sz="24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 b="1" dirty="0"/>
              <a:t>HOW</a:t>
            </a:r>
            <a:r>
              <a:rPr lang="ja" sz="2400" dirty="0"/>
              <a:t>：</a:t>
            </a:r>
            <a:endParaRPr sz="2400" dirty="0"/>
          </a:p>
        </p:txBody>
      </p:sp>
      <p:sp>
        <p:nvSpPr>
          <p:cNvPr id="280" name="Google Shape;280;p34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この開発でやってみたこと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>
            <a:spLocks noGrp="1"/>
          </p:cNvSpPr>
          <p:nvPr>
            <p:ph type="body" idx="1"/>
          </p:nvPr>
        </p:nvSpPr>
        <p:spPr>
          <a:xfrm>
            <a:off x="611560" y="1052736"/>
            <a:ext cx="8208900" cy="52212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ja"/>
              <a:t>■開発環境の構築・共通化</a:t>
            </a:r>
            <a:endParaRPr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 b="1"/>
              <a:t>WHY</a:t>
            </a:r>
            <a:r>
              <a:rPr lang="ja" sz="2400"/>
              <a:t>：開発者がコードを書くことに集中する</a:t>
            </a: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/>
              <a:t>　　　 継続的に機能開発 / 修正しやすくする</a:t>
            </a:r>
            <a:endParaRPr sz="24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 b="1"/>
              <a:t>HOW</a:t>
            </a:r>
            <a:r>
              <a:rPr lang="ja" sz="2400"/>
              <a:t>：①Dockerの導入：環境を統一、個人PCでの作業</a:t>
            </a: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/>
              <a:t>　         ②Slackの導入  ：コード共有しながら議論出来る</a:t>
            </a: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/>
              <a:t>　         ③GitHubの導入：人に確認してもらう環境を作る</a:t>
            </a:r>
            <a:endParaRPr sz="2400"/>
          </a:p>
          <a:p>
            <a:pPr marL="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ja" sz="2400"/>
              <a:t>　         ④GoogleTestの導入：自動で機能のテストをする</a:t>
            </a:r>
            <a:endParaRPr sz="2400"/>
          </a:p>
        </p:txBody>
      </p:sp>
      <p:sp>
        <p:nvSpPr>
          <p:cNvPr id="280" name="Google Shape;280;p34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この開発でやってみたこと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04978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>
            <a:spLocks noGrp="1"/>
          </p:cNvSpPr>
          <p:nvPr>
            <p:ph type="body" idx="1"/>
          </p:nvPr>
        </p:nvSpPr>
        <p:spPr>
          <a:xfrm>
            <a:off x="755576" y="1412776"/>
            <a:ext cx="7776900" cy="4248600"/>
          </a:xfrm>
          <a:prstGeom prst="rect">
            <a:avLst/>
          </a:prstGeom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457200" lvl="0" indent="-431800" algn="l" rtl="0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ja"/>
              <a:t>電話交換機について</a:t>
            </a:r>
            <a:endParaRPr/>
          </a:p>
          <a:p>
            <a:pPr marL="457200" lvl="0" indent="-431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ja"/>
              <a:t>開発計画・スケジュール</a:t>
            </a:r>
            <a:endParaRPr/>
          </a:p>
          <a:p>
            <a:pPr marL="457200" lvl="0" indent="-431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ja"/>
              <a:t>基本機能</a:t>
            </a:r>
            <a:endParaRPr/>
          </a:p>
          <a:p>
            <a:pPr marL="457200" lvl="0" indent="-431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ja"/>
              <a:t>追加機能紹介</a:t>
            </a:r>
            <a:endParaRPr/>
          </a:p>
          <a:p>
            <a:pPr marL="457200" lvl="0" indent="-431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ja"/>
              <a:t>この開発でやってみたこと</a:t>
            </a:r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title"/>
          </p:nvPr>
        </p:nvSpPr>
        <p:spPr>
          <a:xfrm>
            <a:off x="755576" y="260648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目次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電話交換機について</a:t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>
            <a:off x="548875" y="1220925"/>
            <a:ext cx="3021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/>
              <a:t>▶ 電話交換機とは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3">
            <a:alphaModFix/>
          </a:blip>
          <a:srcRect l="53382" t="54118" r="-4" b="5542"/>
          <a:stretch/>
        </p:blipFill>
        <p:spPr>
          <a:xfrm>
            <a:off x="755647" y="2289456"/>
            <a:ext cx="3807968" cy="37000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46" name="Google Shape;146;p19"/>
          <p:cNvSpPr/>
          <p:nvPr/>
        </p:nvSpPr>
        <p:spPr>
          <a:xfrm>
            <a:off x="5207950" y="20998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47" name="Google Shape;147;p19"/>
          <p:cNvSpPr/>
          <p:nvPr/>
        </p:nvSpPr>
        <p:spPr>
          <a:xfrm>
            <a:off x="5207950" y="359285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48" name="Google Shape;148;p19"/>
          <p:cNvSpPr/>
          <p:nvPr/>
        </p:nvSpPr>
        <p:spPr>
          <a:xfrm>
            <a:off x="5207950" y="50859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電話交換機について</a:t>
            </a:r>
            <a:endParaRPr/>
          </a:p>
        </p:txBody>
      </p:sp>
      <p:sp>
        <p:nvSpPr>
          <p:cNvPr id="154" name="Google Shape;154;p20"/>
          <p:cNvSpPr txBox="1"/>
          <p:nvPr/>
        </p:nvSpPr>
        <p:spPr>
          <a:xfrm>
            <a:off x="548875" y="1220925"/>
            <a:ext cx="3021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/>
              <a:t>▶ 電話交換機とは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20"/>
          <p:cNvSpPr/>
          <p:nvPr/>
        </p:nvSpPr>
        <p:spPr>
          <a:xfrm>
            <a:off x="5207950" y="20998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b="1">
                <a:solidFill>
                  <a:srgbClr val="FF0000"/>
                </a:solidFill>
              </a:rPr>
              <a:t>会社などのビジネスで利用</a:t>
            </a:r>
            <a:endParaRPr sz="1800" b="1">
              <a:solidFill>
                <a:srgbClr val="FF0000"/>
              </a:solidFill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5207950" y="359285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7" name="Google Shape;157;p20"/>
          <p:cNvSpPr/>
          <p:nvPr/>
        </p:nvSpPr>
        <p:spPr>
          <a:xfrm>
            <a:off x="5207950" y="50859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pic>
        <p:nvPicPr>
          <p:cNvPr id="158" name="Google Shape;158;p20"/>
          <p:cNvPicPr preferRelativeResize="0"/>
          <p:nvPr/>
        </p:nvPicPr>
        <p:blipFill rotWithShape="1">
          <a:blip r:embed="rId3">
            <a:alphaModFix/>
          </a:blip>
          <a:srcRect l="53382" t="54118" r="-4" b="5542"/>
          <a:stretch/>
        </p:blipFill>
        <p:spPr>
          <a:xfrm>
            <a:off x="755647" y="2289456"/>
            <a:ext cx="3807968" cy="37000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電話交換機について</a:t>
            </a: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548875" y="1220925"/>
            <a:ext cx="3021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/>
              <a:t>▶ 電話交換機とは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21"/>
          <p:cNvSpPr/>
          <p:nvPr/>
        </p:nvSpPr>
        <p:spPr>
          <a:xfrm>
            <a:off x="5207950" y="20998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会社などのビジネスで利用</a:t>
            </a:r>
            <a:endParaRPr sz="1800"/>
          </a:p>
        </p:txBody>
      </p:sp>
      <p:sp>
        <p:nvSpPr>
          <p:cNvPr id="166" name="Google Shape;166;p21"/>
          <p:cNvSpPr/>
          <p:nvPr/>
        </p:nvSpPr>
        <p:spPr>
          <a:xfrm>
            <a:off x="5207950" y="359285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b="1">
                <a:solidFill>
                  <a:srgbClr val="FF0000"/>
                </a:solidFill>
              </a:rPr>
              <a:t>短い番号で電話を掛ける</a:t>
            </a:r>
            <a:endParaRPr sz="1800" b="1">
              <a:solidFill>
                <a:srgbClr val="FF0000"/>
              </a:solidFill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5207950" y="50859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pic>
        <p:nvPicPr>
          <p:cNvPr id="168" name="Google Shape;168;p21"/>
          <p:cNvPicPr preferRelativeResize="0"/>
          <p:nvPr/>
        </p:nvPicPr>
        <p:blipFill rotWithShape="1">
          <a:blip r:embed="rId3">
            <a:alphaModFix/>
          </a:blip>
          <a:srcRect l="53382" t="54118" r="-4" b="5542"/>
          <a:stretch/>
        </p:blipFill>
        <p:spPr>
          <a:xfrm>
            <a:off x="755647" y="2289456"/>
            <a:ext cx="3807968" cy="37000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電話交換機について</a:t>
            </a:r>
            <a:endParaRPr/>
          </a:p>
        </p:txBody>
      </p:sp>
      <p:sp>
        <p:nvSpPr>
          <p:cNvPr id="174" name="Google Shape;174;p22"/>
          <p:cNvSpPr txBox="1"/>
          <p:nvPr/>
        </p:nvSpPr>
        <p:spPr>
          <a:xfrm>
            <a:off x="548875" y="1220925"/>
            <a:ext cx="3021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/>
              <a:t>▶ 電話交換機とは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5" name="Google Shape;175;p22"/>
          <p:cNvSpPr/>
          <p:nvPr/>
        </p:nvSpPr>
        <p:spPr>
          <a:xfrm>
            <a:off x="5207950" y="20998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会社などのビジネスで利用</a:t>
            </a:r>
            <a:endParaRPr sz="1800"/>
          </a:p>
        </p:txBody>
      </p:sp>
      <p:sp>
        <p:nvSpPr>
          <p:cNvPr id="176" name="Google Shape;176;p22"/>
          <p:cNvSpPr/>
          <p:nvPr/>
        </p:nvSpPr>
        <p:spPr>
          <a:xfrm>
            <a:off x="5207950" y="359285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短い番号で電話を掛ける</a:t>
            </a:r>
            <a:endParaRPr sz="1800"/>
          </a:p>
        </p:txBody>
      </p:sp>
      <p:sp>
        <p:nvSpPr>
          <p:cNvPr id="177" name="Google Shape;177;p22"/>
          <p:cNvSpPr/>
          <p:nvPr/>
        </p:nvSpPr>
        <p:spPr>
          <a:xfrm>
            <a:off x="5207950" y="50859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000" b="1">
                <a:solidFill>
                  <a:srgbClr val="FF0000"/>
                </a:solidFill>
              </a:rPr>
              <a:t>電話にかかる費用を削減</a:t>
            </a:r>
            <a:endParaRPr sz="2000" b="1">
              <a:solidFill>
                <a:srgbClr val="FF0000"/>
              </a:solidFill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3">
            <a:alphaModFix/>
          </a:blip>
          <a:srcRect l="53382" t="54118" r="-4" b="5542"/>
          <a:stretch/>
        </p:blipFill>
        <p:spPr>
          <a:xfrm>
            <a:off x="755647" y="2289456"/>
            <a:ext cx="3807968" cy="37000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電話交換機について</a:t>
            </a:r>
            <a:endParaRPr/>
          </a:p>
        </p:txBody>
      </p:sp>
      <p:sp>
        <p:nvSpPr>
          <p:cNvPr id="184" name="Google Shape;184;p23"/>
          <p:cNvSpPr txBox="1"/>
          <p:nvPr/>
        </p:nvSpPr>
        <p:spPr>
          <a:xfrm>
            <a:off x="548875" y="1220925"/>
            <a:ext cx="30216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 b="1"/>
              <a:t>▶ 電話交換機とは</a:t>
            </a:r>
            <a:endParaRPr sz="2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23"/>
          <p:cNvSpPr/>
          <p:nvPr/>
        </p:nvSpPr>
        <p:spPr>
          <a:xfrm>
            <a:off x="5207950" y="20998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1"/>
                </a:solidFill>
              </a:rPr>
              <a:t>会社などのビジネスで利用</a:t>
            </a:r>
            <a:endParaRPr sz="1800"/>
          </a:p>
        </p:txBody>
      </p:sp>
      <p:sp>
        <p:nvSpPr>
          <p:cNvPr id="186" name="Google Shape;186;p23"/>
          <p:cNvSpPr/>
          <p:nvPr/>
        </p:nvSpPr>
        <p:spPr>
          <a:xfrm>
            <a:off x="5207950" y="508590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1"/>
                </a:solidFill>
              </a:rPr>
              <a:t>電話にかかる費用を削減</a:t>
            </a:r>
            <a:endParaRPr sz="1800"/>
          </a:p>
        </p:txBody>
      </p:sp>
      <p:sp>
        <p:nvSpPr>
          <p:cNvPr id="187" name="Google Shape;187;p23"/>
          <p:cNvSpPr/>
          <p:nvPr/>
        </p:nvSpPr>
        <p:spPr>
          <a:xfrm>
            <a:off x="5207950" y="3592850"/>
            <a:ext cx="3330900" cy="804300"/>
          </a:xfrm>
          <a:prstGeom prst="foldedCorner">
            <a:avLst>
              <a:gd name="adj" fmla="val 39733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1"/>
                </a:solidFill>
              </a:rPr>
              <a:t>短い番号で電話を掛ける</a:t>
            </a:r>
            <a:endParaRPr sz="1800"/>
          </a:p>
        </p:txBody>
      </p:sp>
      <p:pic>
        <p:nvPicPr>
          <p:cNvPr id="188" name="Google Shape;188;p23"/>
          <p:cNvPicPr preferRelativeResize="0"/>
          <p:nvPr/>
        </p:nvPicPr>
        <p:blipFill rotWithShape="1">
          <a:blip r:embed="rId3">
            <a:alphaModFix/>
          </a:blip>
          <a:srcRect l="53382" t="54118" r="-4" b="5542"/>
          <a:stretch/>
        </p:blipFill>
        <p:spPr>
          <a:xfrm>
            <a:off x="755647" y="2289456"/>
            <a:ext cx="3807968" cy="37000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9" name="Google Shape;189;p23"/>
          <p:cNvSpPr/>
          <p:nvPr/>
        </p:nvSpPr>
        <p:spPr>
          <a:xfrm>
            <a:off x="-109950" y="1674675"/>
            <a:ext cx="9363900" cy="4496400"/>
          </a:xfrm>
          <a:prstGeom prst="rect">
            <a:avLst/>
          </a:prstGeom>
          <a:solidFill>
            <a:srgbClr val="D2D9FF">
              <a:alpha val="90150"/>
            </a:srgbClr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1513625" y="3423125"/>
            <a:ext cx="6528000" cy="906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3000" b="1">
                <a:solidFill>
                  <a:srgbClr val="FF5621"/>
                </a:solidFill>
              </a:rPr>
              <a:t>継続的な機能追加/修正を前提に開発</a:t>
            </a:r>
            <a:endParaRPr sz="3000" b="1">
              <a:solidFill>
                <a:srgbClr val="FF562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開発計画・スケジュール</a:t>
            </a:r>
            <a:endParaRPr/>
          </a:p>
        </p:txBody>
      </p:sp>
      <p:pic>
        <p:nvPicPr>
          <p:cNvPr id="196" name="Google Shape;19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49" y="1189063"/>
            <a:ext cx="7980800" cy="5248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 txBox="1">
            <a:spLocks noGrp="1"/>
          </p:cNvSpPr>
          <p:nvPr>
            <p:ph type="title"/>
          </p:nvPr>
        </p:nvSpPr>
        <p:spPr>
          <a:xfrm>
            <a:off x="755650" y="152400"/>
            <a:ext cx="6984900" cy="75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開発計画・スケジュール</a:t>
            </a:r>
            <a:endParaRPr/>
          </a:p>
        </p:txBody>
      </p:sp>
      <p:pic>
        <p:nvPicPr>
          <p:cNvPr id="202" name="Google Shape;2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649" y="1189063"/>
            <a:ext cx="7980800" cy="5248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5"/>
          <p:cNvPicPr preferRelativeResize="0"/>
          <p:nvPr/>
        </p:nvPicPr>
        <p:blipFill rotWithShape="1">
          <a:blip r:embed="rId3">
            <a:alphaModFix/>
          </a:blip>
          <a:srcRect r="69112" b="56209"/>
          <a:stretch/>
        </p:blipFill>
        <p:spPr>
          <a:xfrm>
            <a:off x="4703650" y="2333150"/>
            <a:ext cx="3865851" cy="3604374"/>
          </a:xfrm>
          <a:prstGeom prst="rect">
            <a:avLst/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4" name="Google Shape;204;p25"/>
          <p:cNvSpPr/>
          <p:nvPr/>
        </p:nvSpPr>
        <p:spPr>
          <a:xfrm>
            <a:off x="505875" y="1310950"/>
            <a:ext cx="2082600" cy="1813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" name="Google Shape;205;p25"/>
          <p:cNvCxnSpPr>
            <a:stCxn id="204" idx="3"/>
            <a:endCxn id="203" idx="1"/>
          </p:cNvCxnSpPr>
          <p:nvPr/>
        </p:nvCxnSpPr>
        <p:spPr>
          <a:xfrm>
            <a:off x="2588475" y="2217550"/>
            <a:ext cx="2115300" cy="1917900"/>
          </a:xfrm>
          <a:prstGeom prst="straightConnector1">
            <a:avLst/>
          </a:prstGeom>
          <a:noFill/>
          <a:ln w="38100" cap="flat" cmpd="sng">
            <a:solidFill>
              <a:srgbClr val="FF562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" name="Google Shape;206;p25"/>
          <p:cNvSpPr/>
          <p:nvPr/>
        </p:nvSpPr>
        <p:spPr>
          <a:xfrm>
            <a:off x="4787425" y="3124150"/>
            <a:ext cx="909600" cy="755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kaテーマ">
  <a:themeElements>
    <a:clrScheme name="ユーザー定義 2">
      <a:dk1>
        <a:srgbClr val="000000"/>
      </a:dk1>
      <a:lt1>
        <a:srgbClr val="04617B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617</Words>
  <Application>Microsoft Macintosh PowerPoint</Application>
  <PresentationFormat>画面に合わせる (4:3)</PresentationFormat>
  <Paragraphs>127</Paragraphs>
  <Slides>20</Slides>
  <Notes>20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5" baseType="lpstr">
      <vt:lpstr>Arial</vt:lpstr>
      <vt:lpstr>Noto Sans Symbols</vt:lpstr>
      <vt:lpstr>ＭＳ Ｐゴシック</vt:lpstr>
      <vt:lpstr>Helvetica Neue</vt:lpstr>
      <vt:lpstr>sokaテーマ</vt:lpstr>
      <vt:lpstr>ソフトウェア演習C 電話交換機 開発報告 </vt:lpstr>
      <vt:lpstr>目次</vt:lpstr>
      <vt:lpstr>電話交換機について</vt:lpstr>
      <vt:lpstr>電話交換機について</vt:lpstr>
      <vt:lpstr>電話交換機について</vt:lpstr>
      <vt:lpstr>電話交換機について</vt:lpstr>
      <vt:lpstr>電話交換機について</vt:lpstr>
      <vt:lpstr>開発計画・スケジュール</vt:lpstr>
      <vt:lpstr>開発計画・スケジュール</vt:lpstr>
      <vt:lpstr>開発計画・スケジュール</vt:lpstr>
      <vt:lpstr>基本機能</vt:lpstr>
      <vt:lpstr>追加機能紹介</vt:lpstr>
      <vt:lpstr>PowerPoint プレゼンテーション</vt:lpstr>
      <vt:lpstr>追加機能紹介</vt:lpstr>
      <vt:lpstr>追加機能紹介</vt:lpstr>
      <vt:lpstr>追加機能紹介</vt:lpstr>
      <vt:lpstr>PowerPoint プレゼンテーション</vt:lpstr>
      <vt:lpstr>この開発でやってみたこと</vt:lpstr>
      <vt:lpstr>この開発でやってみたこと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ソフトウェア演習C 電話交換機 開発報告 </dc:title>
  <cp:lastModifiedBy>東松 一真</cp:lastModifiedBy>
  <cp:revision>3</cp:revision>
  <dcterms:modified xsi:type="dcterms:W3CDTF">2021-01-13T03:53:06Z</dcterms:modified>
</cp:coreProperties>
</file>